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50" r:id="rId2"/>
    <p:sldId id="351" r:id="rId3"/>
    <p:sldId id="352" r:id="rId4"/>
    <p:sldId id="354" r:id="rId5"/>
    <p:sldId id="355" r:id="rId6"/>
    <p:sldId id="3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1" autoAdjust="0"/>
    <p:restoredTop sz="92070" autoAdjust="0"/>
  </p:normalViewPr>
  <p:slideViewPr>
    <p:cSldViewPr>
      <p:cViewPr varScale="1">
        <p:scale>
          <a:sx n="79" d="100"/>
          <a:sy n="79" d="100"/>
        </p:scale>
        <p:origin x="1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AEBFF-28A2-4748-B52D-8627FC3FFC5F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843C9-89DD-45B6-AB55-E552775357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3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19217"/>
            <a:ext cx="10363200" cy="49244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A5419-D54F-4CB0-AD20-D58E43F35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0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8BCC1-29CD-4302-BE76-AD801C5FEA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2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1"/>
            <a:ext cx="5130800" cy="4791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447801"/>
            <a:ext cx="5130800" cy="4791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6C42F-BF4C-4F43-9DFF-542AEF9F09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3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82E39-DC39-47EC-A927-5D457B97E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2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226061"/>
            <a:ext cx="9855200" cy="4924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447801"/>
            <a:ext cx="5130800" cy="4791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248400" y="1447801"/>
            <a:ext cx="5130800" cy="47910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82787-EECA-49BA-A126-B459C1505A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1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226061"/>
            <a:ext cx="9855200" cy="4924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447801"/>
            <a:ext cx="5130800" cy="4791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447801"/>
            <a:ext cx="5130800" cy="4791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2B1E0-30AC-4AE7-8882-A183DC1F09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7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226061"/>
            <a:ext cx="9855200" cy="4924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1"/>
            <a:ext cx="5130800" cy="4791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1447801"/>
            <a:ext cx="5130800" cy="4791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7BCB5-6C5A-473F-8FF2-4B84A29985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4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9" descr="npo000000"/>
          <p:cNvPicPr>
            <a:picLocks noChangeAspect="1" noChangeArrowheads="1"/>
          </p:cNvPicPr>
          <p:nvPr userDrawn="1"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134" name="Rectangle 62"/>
          <p:cNvSpPr>
            <a:spLocks noChangeArrowheads="1"/>
          </p:cNvSpPr>
          <p:nvPr userDrawn="1"/>
        </p:nvSpPr>
        <p:spPr bwMode="auto">
          <a:xfrm>
            <a:off x="0" y="6659882"/>
            <a:ext cx="11785600" cy="45719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b="1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0384" y="1474789"/>
            <a:ext cx="104648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226061"/>
            <a:ext cx="9855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23" name="Text Box 51"/>
          <p:cNvSpPr txBox="1">
            <a:spLocks noChangeArrowheads="1"/>
          </p:cNvSpPr>
          <p:nvPr userDrawn="1"/>
        </p:nvSpPr>
        <p:spPr bwMode="auto">
          <a:xfrm>
            <a:off x="1079501" y="6539141"/>
            <a:ext cx="2808817" cy="215444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  <a:effectLst/>
        </p:spPr>
        <p:txBody>
          <a:bodyPr tIns="0" bIns="0" anchor="ctr" anchorCtr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Naval Oceanography</a:t>
            </a:r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85600" y="6477000"/>
            <a:ext cx="406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5B9ED2-164A-4E89-85D8-78CAFA1025BE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33" name="Rectangle 61"/>
          <p:cNvSpPr>
            <a:spLocks noChangeArrowheads="1"/>
          </p:cNvSpPr>
          <p:nvPr userDrawn="1"/>
        </p:nvSpPr>
        <p:spPr bwMode="auto">
          <a:xfrm>
            <a:off x="0" y="6781801"/>
            <a:ext cx="12192000" cy="45719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27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b="1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35" name="Rectangle 63"/>
          <p:cNvSpPr>
            <a:spLocks noChangeArrowheads="1"/>
          </p:cNvSpPr>
          <p:nvPr userDrawn="1"/>
        </p:nvSpPr>
        <p:spPr bwMode="auto">
          <a:xfrm flipV="1">
            <a:off x="0" y="1009650"/>
            <a:ext cx="12192000" cy="45719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b="1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36" name="Rectangle 64"/>
          <p:cNvSpPr>
            <a:spLocks noChangeArrowheads="1"/>
          </p:cNvSpPr>
          <p:nvPr userDrawn="1"/>
        </p:nvSpPr>
        <p:spPr bwMode="auto">
          <a:xfrm flipV="1">
            <a:off x="0" y="1087115"/>
            <a:ext cx="12192000" cy="45719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270000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b="1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036" name="Picture 68" descr="npo00000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4" y="124776"/>
            <a:ext cx="887490" cy="7913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" name="Text Box 51"/>
          <p:cNvSpPr txBox="1">
            <a:spLocks noChangeArrowheads="1"/>
          </p:cNvSpPr>
          <p:nvPr userDrawn="1"/>
        </p:nvSpPr>
        <p:spPr bwMode="auto">
          <a:xfrm>
            <a:off x="6893984" y="6582887"/>
            <a:ext cx="2808816" cy="153988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  <a:effectLst/>
        </p:spPr>
        <p:txBody>
          <a:bodyPr tIns="0" bIns="0" anchor="ctr" anchorCtr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Approved for Public Release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587" y="156463"/>
            <a:ext cx="753353" cy="72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38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5000"/>
        </a:spcBef>
        <a:spcAft>
          <a:spcPct val="25000"/>
        </a:spcAft>
        <a:buClr>
          <a:srgbClr val="000066"/>
        </a:buClr>
        <a:buChar char="•"/>
        <a:defRPr sz="2400" b="1">
          <a:solidFill>
            <a:srgbClr val="000066"/>
          </a:solidFill>
          <a:latin typeface="+mn-lt"/>
          <a:ea typeface="+mn-ea"/>
          <a:cs typeface="+mn-cs"/>
        </a:defRPr>
      </a:lvl1pPr>
      <a:lvl2pPr marL="635000" indent="-177800" algn="l" rtl="0" eaLnBrk="0" fontAlgn="base" hangingPunct="0">
        <a:spcBef>
          <a:spcPct val="25000"/>
        </a:spcBef>
        <a:spcAft>
          <a:spcPct val="25000"/>
        </a:spcAft>
        <a:buClr>
          <a:srgbClr val="003366"/>
        </a:buClr>
        <a:buFont typeface="Times New Roman" pitchFamily="18" charset="0"/>
        <a:buChar char="–"/>
        <a:defRPr sz="2000" b="1">
          <a:solidFill>
            <a:srgbClr val="003366"/>
          </a:solidFill>
          <a:latin typeface="+mn-lt"/>
        </a:defRPr>
      </a:lvl2pPr>
      <a:lvl3pPr marL="914400" indent="-114300" algn="l" rtl="0" eaLnBrk="0" fontAlgn="base" hangingPunct="0">
        <a:spcBef>
          <a:spcPct val="25000"/>
        </a:spcBef>
        <a:spcAft>
          <a:spcPct val="25000"/>
        </a:spcAft>
        <a:buClr>
          <a:srgbClr val="AC7F00"/>
        </a:buClr>
        <a:buChar char="•"/>
        <a:defRPr sz="1600" b="1">
          <a:solidFill>
            <a:srgbClr val="B48500"/>
          </a:solidFill>
          <a:latin typeface="+mn-lt"/>
        </a:defRPr>
      </a:lvl3pPr>
      <a:lvl4pPr marL="1714500" indent="-266700" algn="l" rtl="0" eaLnBrk="0" fontAlgn="base" hangingPunct="0">
        <a:spcBef>
          <a:spcPct val="25000"/>
        </a:spcBef>
        <a:spcAft>
          <a:spcPct val="25000"/>
        </a:spcAft>
        <a:buChar char="–"/>
        <a:defRPr sz="1400" b="1">
          <a:solidFill>
            <a:schemeClr val="tx1"/>
          </a:solidFill>
          <a:latin typeface="+mn-lt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667000" indent="-3810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124200" indent="-3810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581400" indent="-3810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038600" indent="-3810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A5419-D54F-4CB0-AD20-D58E43F358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84024"/>
            <a:ext cx="6750451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743200" y="76200"/>
            <a:ext cx="6443109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1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Fleet Survey Team, </a:t>
            </a:r>
            <a:r>
              <a:rPr lang="en-US" sz="31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NAVOCEANO</a:t>
            </a:r>
          </a:p>
          <a:p>
            <a:pPr algn="ctr"/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Unmanned Systems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1271514"/>
            <a:ext cx="426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Teledyne </a:t>
            </a:r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Z-Boat </a:t>
            </a:r>
          </a:p>
          <a:p>
            <a:pPr algn="ctr"/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FST Configuration</a:t>
            </a:r>
          </a:p>
          <a:p>
            <a:pPr algn="ctr"/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Odom MB2 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MBES</a:t>
            </a:r>
            <a:endParaRPr lang="en-US" dirty="0">
              <a:solidFill>
                <a:srgbClr val="00006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1.8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x 1.8° </a:t>
            </a:r>
            <a:r>
              <a:rPr lang="en-US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beamwidth</a:t>
            </a:r>
            <a:endParaRPr lang="en-US" dirty="0" smtClean="0">
              <a:solidFill>
                <a:srgbClr val="00006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100m maximum depth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200 – 460 kHz frequency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140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 maximum swath</a:t>
            </a:r>
            <a:endParaRPr lang="en-US" dirty="0" smtClean="0">
              <a:solidFill>
                <a:srgbClr val="00006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dirty="0" smtClean="0">
              <a:solidFill>
                <a:srgbClr val="00006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AP18 </a:t>
            </a:r>
            <a:r>
              <a:rPr lang="en-US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SurfMaster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POSMV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Fully integrated with MB2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1m baseline vector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GNSS only aided by WAAS</a:t>
            </a:r>
          </a:p>
          <a:p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  <a:endParaRPr lang="en-US" dirty="0" smtClean="0">
              <a:solidFill>
                <a:srgbClr val="00006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889695"/>
            <a:ext cx="2106304" cy="169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7" b="99007" l="1067" r="98826">
                        <a14:backgroundMark x1="42156" y1="97185" x2="42156" y2="97185"/>
                        <a14:backgroundMark x1="9925" y1="21523" x2="9925" y2="21523"/>
                        <a14:backgroundMark x1="5763" y1="44536" x2="5763" y2="44536"/>
                        <a14:backgroundMark x1="97759" y1="70695" x2="97759" y2="70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7982" y="5116244"/>
            <a:ext cx="2018857" cy="13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8BCC1-29CD-4302-BE76-AD801C5FEA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76200"/>
            <a:ext cx="6443109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1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Fleet Survey Team, </a:t>
            </a:r>
            <a:r>
              <a:rPr lang="en-US" sz="31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NAVOCEANO</a:t>
            </a:r>
          </a:p>
          <a:p>
            <a:pPr algn="ctr"/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Unmanned Systems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45744" y="1522290"/>
            <a:ext cx="2895600" cy="815252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  <a:cs typeface="Times New Roman" pitchFamily="18" charset="0"/>
              </a:rPr>
              <a:t>Create line plan and autonomous mission plan using </a:t>
            </a:r>
            <a:r>
              <a:rPr lang="en-US" sz="1400" b="1" dirty="0" err="1" smtClean="0">
                <a:latin typeface="Arial" charset="0"/>
                <a:cs typeface="Times New Roman" pitchFamily="18" charset="0"/>
              </a:rPr>
              <a:t>Hypack</a:t>
            </a:r>
            <a:endParaRPr lang="en-US" sz="1400" b="1" dirty="0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15584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Operation Overview</a:t>
            </a:r>
          </a:p>
          <a:p>
            <a:pPr algn="ctr"/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45744" y="2438173"/>
            <a:ext cx="2895600" cy="78065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  <a:cs typeface="Times New Roman" pitchFamily="18" charset="0"/>
              </a:rPr>
              <a:t>Setup base station and connect to USV using Remote Desktop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3211" y="1283222"/>
            <a:ext cx="8265977" cy="25180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563210" y="4038599"/>
            <a:ext cx="82659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chase boat, typically a small boat of opportunity or CRRC, will field the USV Operator and base station maintaining line of sight and a range of less than 100m from the USV.</a:t>
            </a:r>
          </a:p>
          <a:p>
            <a:endParaRPr lang="en-US" sz="1600" dirty="0" smtClean="0"/>
          </a:p>
          <a:p>
            <a:r>
              <a:rPr lang="en-US" sz="1600" dirty="0" smtClean="0"/>
              <a:t>Attempts to operate the USV from shore at the advertised telemetry ranges from Teledyne invite very significant gaps into the collected data.  For example, at a range of ~700m from shore, we experienced multiple IMU gaps exceeding </a:t>
            </a:r>
            <a:r>
              <a:rPr lang="en-US" sz="1600" b="1" u="sng" dirty="0" smtClean="0"/>
              <a:t>60 seconds</a:t>
            </a:r>
            <a:r>
              <a:rPr lang="en-US" sz="1600" dirty="0" smtClean="0"/>
              <a:t> while internally logging True Heave on the computer onboard the USV.</a:t>
            </a:r>
          </a:p>
          <a:p>
            <a:endParaRPr lang="en-US" sz="1600" dirty="0"/>
          </a:p>
          <a:p>
            <a:r>
              <a:rPr lang="en-US" sz="1600" dirty="0" smtClean="0"/>
              <a:t>Teledyne is aware of this issue, and possible improvements are on the way.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0591800" y="30480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USV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2139" y="3127674"/>
            <a:ext cx="2509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USV Operator and base station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45744" y="3334370"/>
            <a:ext cx="2895600" cy="999926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  <a:cs typeface="Times New Roman" pitchFamily="18" charset="0"/>
              </a:rPr>
              <a:t>Transfer line plan and autonomous mission plan to USV computer through Remote Desktop 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45744" y="4455351"/>
            <a:ext cx="2895600" cy="1025361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  <a:cs typeface="Times New Roman" pitchFamily="18" charset="0"/>
              </a:rPr>
              <a:t>Activate </a:t>
            </a:r>
            <a:r>
              <a:rPr lang="en-US" sz="1400" b="1" dirty="0" err="1" smtClean="0">
                <a:latin typeface="Arial" charset="0"/>
                <a:cs typeface="Times New Roman" pitchFamily="18" charset="0"/>
              </a:rPr>
              <a:t>Hypack</a:t>
            </a:r>
            <a:r>
              <a:rPr lang="en-US" sz="1400" b="1" dirty="0" smtClean="0">
                <a:latin typeface="Arial" charset="0"/>
                <a:cs typeface="Times New Roman" pitchFamily="18" charset="0"/>
              </a:rPr>
              <a:t>, MB2 Sonar User Interface, Z-Boat Control, and POSMV on the USV computer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45744" y="5611504"/>
            <a:ext cx="2895600" cy="823698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  <a:cs typeface="Times New Roman" pitchFamily="18" charset="0"/>
              </a:rPr>
              <a:t>Log data, execute line plan, and tune the MB2 sonar settings accordingly 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52400" y="1709092"/>
            <a:ext cx="0" cy="472611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006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3660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8606" y="1709093"/>
            <a:ext cx="8541266" cy="47036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8BCC1-29CD-4302-BE76-AD801C5FEA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76200"/>
            <a:ext cx="6443109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1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Fleet Survey Team, </a:t>
            </a:r>
            <a:r>
              <a:rPr lang="en-US" sz="31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NAVOCEANO</a:t>
            </a:r>
          </a:p>
          <a:p>
            <a:pPr algn="ctr"/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Unmanned Systems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44" y="119759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Processing Overview</a:t>
            </a:r>
          </a:p>
          <a:p>
            <a:pPr algn="ctr"/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45744" y="1676400"/>
            <a:ext cx="2895600" cy="10668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  <a:cs typeface="Times New Roman" pitchFamily="18" charset="0"/>
              </a:rPr>
              <a:t>Using CARIS HIPS import bathymetry files from </a:t>
            </a:r>
            <a:r>
              <a:rPr lang="en-US" sz="1400" b="1" dirty="0" err="1" smtClean="0">
                <a:latin typeface="Arial" charset="0"/>
                <a:cs typeface="Times New Roman" pitchFamily="18" charset="0"/>
              </a:rPr>
              <a:t>Hypack</a:t>
            </a:r>
            <a:r>
              <a:rPr lang="en-US" sz="1400" b="1" dirty="0" smtClean="0">
                <a:latin typeface="Arial" charset="0"/>
                <a:cs typeface="Times New Roman" pitchFamily="18" charset="0"/>
              </a:rPr>
              <a:t> (*.</a:t>
            </a:r>
            <a:r>
              <a:rPr lang="en-US" sz="1400" b="1" dirty="0" err="1" smtClean="0">
                <a:latin typeface="Arial" charset="0"/>
                <a:cs typeface="Times New Roman" pitchFamily="18" charset="0"/>
              </a:rPr>
              <a:t>hsx</a:t>
            </a:r>
            <a:r>
              <a:rPr lang="en-US" sz="1400" b="1" dirty="0">
                <a:latin typeface="Arial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Arial" charset="0"/>
                <a:cs typeface="Times New Roman" pitchFamily="18" charset="0"/>
              </a:rPr>
              <a:t>and *.raw) or Sonar User Interface (*.s7k)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45744" y="2854656"/>
            <a:ext cx="2895600" cy="3048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  <a:cs typeface="Times New Roman" pitchFamily="18" charset="0"/>
              </a:rPr>
              <a:t>Import True Heave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33234" y="3665555"/>
            <a:ext cx="2895600" cy="3048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  <a:cs typeface="Times New Roman" pitchFamily="18" charset="0"/>
              </a:rPr>
              <a:t>Import Sound Velocity Profiles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33234" y="4087488"/>
            <a:ext cx="2895600" cy="941711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  <a:cs typeface="Times New Roman" pitchFamily="18" charset="0"/>
              </a:rPr>
              <a:t>Using </a:t>
            </a:r>
            <a:r>
              <a:rPr lang="en-US" sz="1400" b="1" dirty="0" err="1" smtClean="0">
                <a:latin typeface="Arial" charset="0"/>
                <a:cs typeface="Times New Roman" pitchFamily="18" charset="0"/>
              </a:rPr>
              <a:t>POSPac</a:t>
            </a:r>
            <a:r>
              <a:rPr lang="en-US" sz="1400" b="1" dirty="0" smtClean="0">
                <a:latin typeface="Arial" charset="0"/>
                <a:cs typeface="Times New Roman" pitchFamily="18" charset="0"/>
              </a:rPr>
              <a:t> post process True Heave files, create *.</a:t>
            </a:r>
            <a:r>
              <a:rPr lang="en-US" sz="1400" b="1" dirty="0" err="1" smtClean="0">
                <a:latin typeface="Arial" charset="0"/>
                <a:cs typeface="Times New Roman" pitchFamily="18" charset="0"/>
              </a:rPr>
              <a:t>sbet</a:t>
            </a:r>
            <a:r>
              <a:rPr lang="en-US" sz="1400" b="1" dirty="0" smtClean="0">
                <a:latin typeface="Arial" charset="0"/>
                <a:cs typeface="Times New Roman" pitchFamily="18" charset="0"/>
              </a:rPr>
              <a:t> and *.</a:t>
            </a:r>
            <a:r>
              <a:rPr lang="en-US" sz="1400" b="1" dirty="0" err="1" smtClean="0">
                <a:latin typeface="Arial" charset="0"/>
                <a:cs typeface="Times New Roman" pitchFamily="18" charset="0"/>
              </a:rPr>
              <a:t>smrmsg</a:t>
            </a:r>
            <a:r>
              <a:rPr lang="en-US" sz="1400" b="1" dirty="0" smtClean="0">
                <a:latin typeface="Arial" charset="0"/>
                <a:cs typeface="Times New Roman" pitchFamily="18" charset="0"/>
              </a:rPr>
              <a:t>, then import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20724" y="3265224"/>
            <a:ext cx="2895600" cy="301752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  <a:cs typeface="Times New Roman" pitchFamily="18" charset="0"/>
              </a:rPr>
              <a:t>Load Tide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345744" y="5114473"/>
            <a:ext cx="2895600" cy="3810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  <a:cs typeface="Times New Roman" pitchFamily="18" charset="0"/>
              </a:rPr>
              <a:t>Merge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45744" y="5614912"/>
            <a:ext cx="2895600" cy="3810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  <a:cs typeface="Times New Roman" pitchFamily="18" charset="0"/>
              </a:rPr>
              <a:t>Compute TPU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45744" y="6147175"/>
            <a:ext cx="2895600" cy="3810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  <a:cs typeface="Times New Roman" pitchFamily="18" charset="0"/>
              </a:rPr>
              <a:t>Create CUBE Surface(s)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52400" y="1709092"/>
            <a:ext cx="0" cy="472611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006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ounded Rectangle 24"/>
          <p:cNvSpPr/>
          <p:nvPr/>
        </p:nvSpPr>
        <p:spPr bwMode="auto">
          <a:xfrm>
            <a:off x="9152190" y="4698976"/>
            <a:ext cx="2895600" cy="1829199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  <a:cs typeface="Times New Roman" pitchFamily="18" charset="0"/>
              </a:rPr>
              <a:t>Clean Data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dirty="0" smtClean="0">
                <a:latin typeface="Arial" charset="0"/>
                <a:cs typeface="Times New Roman" pitchFamily="18" charset="0"/>
              </a:rPr>
              <a:t>Interpolate SV probe spikes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dirty="0" smtClean="0">
                <a:latin typeface="Arial" charset="0"/>
                <a:cs typeface="Times New Roman" pitchFamily="18" charset="0"/>
              </a:rPr>
              <a:t>Reject quality flags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dirty="0" smtClean="0">
                <a:latin typeface="Arial" charset="0"/>
                <a:cs typeface="Times New Roman" pitchFamily="18" charset="0"/>
              </a:rPr>
              <a:t>Run surface filter on high resolution surface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dirty="0" smtClean="0">
                <a:latin typeface="Arial" charset="0"/>
                <a:cs typeface="Times New Roman" pitchFamily="18" charset="0"/>
              </a:rPr>
              <a:t>Swath editor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dirty="0" smtClean="0">
                <a:latin typeface="Arial" charset="0"/>
                <a:cs typeface="Times New Roman" pitchFamily="18" charset="0"/>
              </a:rPr>
              <a:t>Subset editor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dirty="0" smtClean="0">
                <a:latin typeface="Arial" charset="0"/>
                <a:cs typeface="Times New Roman" pitchFamily="18" charset="0"/>
              </a:rPr>
              <a:t>Inspect &amp; repeat</a:t>
            </a:r>
          </a:p>
        </p:txBody>
      </p:sp>
    </p:spTree>
    <p:extLst>
      <p:ext uri="{BB962C8B-B14F-4D97-AF65-F5344CB8AC3E}">
        <p14:creationId xmlns:p14="http://schemas.microsoft.com/office/powerpoint/2010/main" val="22363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8606" y="1709092"/>
            <a:ext cx="8553229" cy="47036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8BCC1-29CD-4302-BE76-AD801C5FEA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76200"/>
            <a:ext cx="6443109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1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Fleet Survey Team, </a:t>
            </a:r>
            <a:r>
              <a:rPr lang="en-US" sz="31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NAVOCEANO</a:t>
            </a:r>
          </a:p>
          <a:p>
            <a:pPr algn="ctr"/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Unmanned Systems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44" y="119759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Processing Overview</a:t>
            </a:r>
          </a:p>
          <a:p>
            <a:pPr algn="ctr"/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45744" y="1676400"/>
            <a:ext cx="2895600" cy="10668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  <a:cs typeface="Times New Roman" pitchFamily="18" charset="0"/>
              </a:rPr>
              <a:t>Using CARIS HIPS import bathymetry files from </a:t>
            </a:r>
            <a:r>
              <a:rPr lang="en-US" sz="1400" b="1" dirty="0" err="1" smtClean="0">
                <a:latin typeface="Arial" charset="0"/>
                <a:cs typeface="Times New Roman" pitchFamily="18" charset="0"/>
              </a:rPr>
              <a:t>Hypack</a:t>
            </a:r>
            <a:r>
              <a:rPr lang="en-US" sz="1400" b="1" dirty="0" smtClean="0">
                <a:latin typeface="Arial" charset="0"/>
                <a:cs typeface="Times New Roman" pitchFamily="18" charset="0"/>
              </a:rPr>
              <a:t> (*.</a:t>
            </a:r>
            <a:r>
              <a:rPr lang="en-US" sz="1400" b="1" dirty="0" err="1" smtClean="0">
                <a:latin typeface="Arial" charset="0"/>
                <a:cs typeface="Times New Roman" pitchFamily="18" charset="0"/>
              </a:rPr>
              <a:t>hsx</a:t>
            </a:r>
            <a:r>
              <a:rPr lang="en-US" sz="1400" b="1" dirty="0">
                <a:latin typeface="Arial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Arial" charset="0"/>
                <a:cs typeface="Times New Roman" pitchFamily="18" charset="0"/>
              </a:rPr>
              <a:t>and *.raw) or Sonar User Interface (*.s7k)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45744" y="2854656"/>
            <a:ext cx="2895600" cy="3048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  <a:cs typeface="Times New Roman" pitchFamily="18" charset="0"/>
              </a:rPr>
              <a:t>Import True Heave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33234" y="3665555"/>
            <a:ext cx="2895600" cy="3048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  <a:cs typeface="Times New Roman" pitchFamily="18" charset="0"/>
              </a:rPr>
              <a:t>Import Sound Velocity Profiles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33234" y="4087488"/>
            <a:ext cx="2895600" cy="941711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  <a:cs typeface="Times New Roman" pitchFamily="18" charset="0"/>
              </a:rPr>
              <a:t>Using </a:t>
            </a:r>
            <a:r>
              <a:rPr lang="en-US" sz="1400" b="1" dirty="0" err="1" smtClean="0">
                <a:latin typeface="Arial" charset="0"/>
                <a:cs typeface="Times New Roman" pitchFamily="18" charset="0"/>
              </a:rPr>
              <a:t>POSPac</a:t>
            </a:r>
            <a:r>
              <a:rPr lang="en-US" sz="1400" b="1" dirty="0" smtClean="0">
                <a:latin typeface="Arial" charset="0"/>
                <a:cs typeface="Times New Roman" pitchFamily="18" charset="0"/>
              </a:rPr>
              <a:t> post process True Heave files, create *.</a:t>
            </a:r>
            <a:r>
              <a:rPr lang="en-US" sz="1400" b="1" dirty="0" err="1" smtClean="0">
                <a:latin typeface="Arial" charset="0"/>
                <a:cs typeface="Times New Roman" pitchFamily="18" charset="0"/>
              </a:rPr>
              <a:t>sbet</a:t>
            </a:r>
            <a:r>
              <a:rPr lang="en-US" sz="1400" b="1" dirty="0" smtClean="0">
                <a:latin typeface="Arial" charset="0"/>
                <a:cs typeface="Times New Roman" pitchFamily="18" charset="0"/>
              </a:rPr>
              <a:t> and *.</a:t>
            </a:r>
            <a:r>
              <a:rPr lang="en-US" sz="1400" b="1" dirty="0" err="1" smtClean="0">
                <a:latin typeface="Arial" charset="0"/>
                <a:cs typeface="Times New Roman" pitchFamily="18" charset="0"/>
              </a:rPr>
              <a:t>smrmsg</a:t>
            </a:r>
            <a:r>
              <a:rPr lang="en-US" sz="1400" b="1" dirty="0" smtClean="0">
                <a:latin typeface="Arial" charset="0"/>
                <a:cs typeface="Times New Roman" pitchFamily="18" charset="0"/>
              </a:rPr>
              <a:t>, then import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20724" y="3265224"/>
            <a:ext cx="2895600" cy="301752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  <a:cs typeface="Times New Roman" pitchFamily="18" charset="0"/>
              </a:rPr>
              <a:t>Load Tide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345744" y="5114473"/>
            <a:ext cx="2895600" cy="3810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  <a:cs typeface="Times New Roman" pitchFamily="18" charset="0"/>
              </a:rPr>
              <a:t>Merge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45744" y="5614912"/>
            <a:ext cx="2895600" cy="3810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  <a:cs typeface="Times New Roman" pitchFamily="18" charset="0"/>
              </a:rPr>
              <a:t>Compute TPU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45744" y="6147175"/>
            <a:ext cx="2895600" cy="3810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  <a:cs typeface="Times New Roman" pitchFamily="18" charset="0"/>
              </a:rPr>
              <a:t>Create CUBE Surface(s)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52400" y="1709092"/>
            <a:ext cx="0" cy="472611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006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ounded Rectangle 24"/>
          <p:cNvSpPr/>
          <p:nvPr/>
        </p:nvSpPr>
        <p:spPr bwMode="auto">
          <a:xfrm>
            <a:off x="9152190" y="4698976"/>
            <a:ext cx="2895600" cy="1829199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  <a:cs typeface="Times New Roman" pitchFamily="18" charset="0"/>
              </a:rPr>
              <a:t>Clean Data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dirty="0" smtClean="0">
                <a:latin typeface="Arial" charset="0"/>
                <a:cs typeface="Times New Roman" pitchFamily="18" charset="0"/>
              </a:rPr>
              <a:t>Interpolate SV probe spikes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dirty="0" smtClean="0">
                <a:latin typeface="Arial" charset="0"/>
                <a:cs typeface="Times New Roman" pitchFamily="18" charset="0"/>
              </a:rPr>
              <a:t>Reject quality flags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dirty="0" smtClean="0">
                <a:latin typeface="Arial" charset="0"/>
                <a:cs typeface="Times New Roman" pitchFamily="18" charset="0"/>
              </a:rPr>
              <a:t>Run surface filter on high resolution surface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dirty="0" smtClean="0">
                <a:latin typeface="Arial" charset="0"/>
                <a:cs typeface="Times New Roman" pitchFamily="18" charset="0"/>
              </a:rPr>
              <a:t>Swath editor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dirty="0" smtClean="0">
                <a:latin typeface="Arial" charset="0"/>
                <a:cs typeface="Times New Roman" pitchFamily="18" charset="0"/>
              </a:rPr>
              <a:t>Subset editor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dirty="0" smtClean="0">
                <a:latin typeface="Arial" charset="0"/>
                <a:cs typeface="Times New Roman" pitchFamily="18" charset="0"/>
              </a:rPr>
              <a:t>Inspect &amp; repeat</a:t>
            </a:r>
          </a:p>
        </p:txBody>
      </p:sp>
    </p:spTree>
    <p:extLst>
      <p:ext uri="{BB962C8B-B14F-4D97-AF65-F5344CB8AC3E}">
        <p14:creationId xmlns:p14="http://schemas.microsoft.com/office/powerpoint/2010/main" val="117270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8BCC1-29CD-4302-BE76-AD801C5FEA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76200"/>
            <a:ext cx="6443109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1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Fleet Survey Team, </a:t>
            </a:r>
            <a:r>
              <a:rPr lang="en-US" sz="31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NAVOCEANO</a:t>
            </a:r>
          </a:p>
          <a:p>
            <a:pPr algn="ctr"/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Unmanned Systems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155841"/>
            <a:ext cx="11353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Operational Limitations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600" b="1" dirty="0" smtClean="0">
              <a:solidFill>
                <a:srgbClr val="00006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Battery life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&lt; 4 hours with NiMH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May hot swap batteries in calm seas absent precipitation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Survey speeds exceeding 3 knots will greatly reduce the battery life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 smtClean="0">
              <a:solidFill>
                <a:srgbClr val="00006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Sea state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2-3 feet maximum, largely dependent on wave period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Telemetry range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Keep the USV a </a:t>
            </a:r>
            <a:r>
              <a:rPr lang="en-US" sz="2000" i="1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stone’s throw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distance for ideal performance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Source of data gap problems is unknown, but additional contributing factors may be the USV’s computer limitations or MB2’s software engineering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1m Baseline vector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Short baseline vector increases heading uncertainty</a:t>
            </a:r>
          </a:p>
        </p:txBody>
      </p:sp>
    </p:spTree>
    <p:extLst>
      <p:ext uri="{BB962C8B-B14F-4D97-AF65-F5344CB8AC3E}">
        <p14:creationId xmlns:p14="http://schemas.microsoft.com/office/powerpoint/2010/main" val="12997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8BCC1-29CD-4302-BE76-AD801C5FEA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76200"/>
            <a:ext cx="6443109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1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Fleet Survey Team, </a:t>
            </a:r>
            <a:r>
              <a:rPr lang="en-US" sz="31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NAVOCEANO</a:t>
            </a:r>
          </a:p>
          <a:p>
            <a:pPr algn="ctr"/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Unmanned Systems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155841"/>
            <a:ext cx="11353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Proven Capabilities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600" b="1" dirty="0" smtClean="0">
              <a:solidFill>
                <a:srgbClr val="00006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Expedite survey time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FST conducted a survey using one traditional survey vessel with two USVs operating simultaneously, completing the survey in half the estimated time with seamless integration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Agility of Operations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 portable and highly precise survey platform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Very cheap and simple to mobilize and quickly respond to emerging mission requirements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Minimize Risk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Small USV can operate with just a few centimeters of water depth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 risk to humans and almost no risk to USV to survey over extremely shoal features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Deepest water surveyed to date by FST with the Odom MB2 are 78m</a:t>
            </a:r>
          </a:p>
        </p:txBody>
      </p:sp>
    </p:spTree>
    <p:extLst>
      <p:ext uri="{BB962C8B-B14F-4D97-AF65-F5344CB8AC3E}">
        <p14:creationId xmlns:p14="http://schemas.microsoft.com/office/powerpoint/2010/main" val="34744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FC Division Director’s Meeting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FFFFCC"/>
      </a:accent1>
      <a:accent2>
        <a:srgbClr val="009900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8A00"/>
      </a:accent6>
      <a:hlink>
        <a:srgbClr val="0033CC"/>
      </a:hlink>
      <a:folHlink>
        <a:srgbClr val="0066CC"/>
      </a:folHlink>
    </a:clrScheme>
    <a:fontScheme name="FFC Division Director’s Meeting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FFC Division Director’s Meeting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C Division Director’s Meeting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FC Division Director’s Meeting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C Division Director’s Meeting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C Division Director’s Meeting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C Division Director’s Meeting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C Division Director’s Meeting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C Division Director’s Meeting template 8">
        <a:dk1>
          <a:srgbClr val="000000"/>
        </a:dk1>
        <a:lt1>
          <a:srgbClr val="DDDDDD"/>
        </a:lt1>
        <a:dk2>
          <a:srgbClr val="000000"/>
        </a:dk2>
        <a:lt2>
          <a:srgbClr val="919191"/>
        </a:lt2>
        <a:accent1>
          <a:srgbClr val="2717F5"/>
        </a:accent1>
        <a:accent2>
          <a:srgbClr val="1524E9"/>
        </a:accent2>
        <a:accent3>
          <a:srgbClr val="EBEBEB"/>
        </a:accent3>
        <a:accent4>
          <a:srgbClr val="000000"/>
        </a:accent4>
        <a:accent5>
          <a:srgbClr val="ACABF9"/>
        </a:accent5>
        <a:accent6>
          <a:srgbClr val="1220D3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C Division Director’s Meeting template 9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2717F5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ACABF9"/>
        </a:accent5>
        <a:accent6>
          <a:srgbClr val="00B98A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3769</TotalTime>
  <Words>605</Words>
  <Application>Microsoft Office PowerPoint</Application>
  <PresentationFormat>Widescreen</PresentationFormat>
  <Paragraphs>107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FFC Division Director’s Meeting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Fleet Survey Team  Overview  CDR Ron Shaw Commanding Officer  Mr. Michael Jeffries Technical Director/Chief Hydrographer   LCDR J. P. Garstka Executive Officer</dc:title>
  <dc:creator>Baptiste, Charles A CIV NAVOCEANO, FST</dc:creator>
  <cp:lastModifiedBy>Martin, Calvin CIV NAVOCEANO, FST</cp:lastModifiedBy>
  <cp:revision>237</cp:revision>
  <dcterms:created xsi:type="dcterms:W3CDTF">2013-02-26T18:06:29Z</dcterms:created>
  <dcterms:modified xsi:type="dcterms:W3CDTF">2019-03-15T16:27:54Z</dcterms:modified>
</cp:coreProperties>
</file>